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8670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0511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4130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0377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5939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5911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741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820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0157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70263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6166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17834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348981412"/>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187B58-3857-4454-9C70-EFB475976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8BEC81-9FB9-4EF9-9D01-5E396C92DD92}"/>
              </a:ext>
            </a:extLst>
          </p:cNvPr>
          <p:cNvPicPr>
            <a:picLocks noChangeAspect="1"/>
          </p:cNvPicPr>
          <p:nvPr/>
        </p:nvPicPr>
        <p:blipFill rotWithShape="1">
          <a:blip r:embed="rId2"/>
          <a:srcRect/>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4C5418A4-3935-49EA-B51C-5DDCBFAA3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8056" y="2813365"/>
            <a:ext cx="7450687" cy="3406460"/>
          </a:xfrm>
          <a:custGeom>
            <a:avLst/>
            <a:gdLst>
              <a:gd name="connsiteX0" fmla="*/ 6457914 w 7450687"/>
              <a:gd name="connsiteY0" fmla="*/ 0 h 3406460"/>
              <a:gd name="connsiteX1" fmla="*/ 6844288 w 7450687"/>
              <a:gd name="connsiteY1" fmla="*/ 233492 h 3406460"/>
              <a:gd name="connsiteX2" fmla="*/ 7386323 w 7450687"/>
              <a:gd name="connsiteY2" fmla="*/ 717155 h 3406460"/>
              <a:gd name="connsiteX3" fmla="*/ 7430798 w 7450687"/>
              <a:gd name="connsiteY3" fmla="*/ 1809564 h 3406460"/>
              <a:gd name="connsiteX4" fmla="*/ 7013848 w 7450687"/>
              <a:gd name="connsiteY4" fmla="*/ 3104890 h 3406460"/>
              <a:gd name="connsiteX5" fmla="*/ 6569101 w 7450687"/>
              <a:gd name="connsiteY5" fmla="*/ 3402314 h 3406460"/>
              <a:gd name="connsiteX6" fmla="*/ 3683807 w 7450687"/>
              <a:gd name="connsiteY6" fmla="*/ 3341162 h 3406460"/>
              <a:gd name="connsiteX7" fmla="*/ 1704683 w 7450687"/>
              <a:gd name="connsiteY7" fmla="*/ 2860279 h 3406460"/>
              <a:gd name="connsiteX8" fmla="*/ 2010446 w 7450687"/>
              <a:gd name="connsiteY8" fmla="*/ 2801907 h 3406460"/>
              <a:gd name="connsiteX9" fmla="*/ 1273834 w 7450687"/>
              <a:gd name="connsiteY9" fmla="*/ 2674041 h 3406460"/>
              <a:gd name="connsiteX10" fmla="*/ 1315530 w 7450687"/>
              <a:gd name="connsiteY10" fmla="*/ 2657363 h 3406460"/>
              <a:gd name="connsiteX11" fmla="*/ 1234919 w 7450687"/>
              <a:gd name="connsiteY11" fmla="*/ 2590651 h 3406460"/>
              <a:gd name="connsiteX12" fmla="*/ 904138 w 7450687"/>
              <a:gd name="connsiteY12" fmla="*/ 2485024 h 3406460"/>
              <a:gd name="connsiteX13" fmla="*/ 1315530 w 7450687"/>
              <a:gd name="connsiteY13" fmla="*/ 2307126 h 3406460"/>
              <a:gd name="connsiteX14" fmla="*/ 851326 w 7450687"/>
              <a:gd name="connsiteY14" fmla="*/ 2065294 h 3406460"/>
              <a:gd name="connsiteX15" fmla="*/ 615053 w 7450687"/>
              <a:gd name="connsiteY15" fmla="*/ 2006921 h 3406460"/>
              <a:gd name="connsiteX16" fmla="*/ 1393361 w 7450687"/>
              <a:gd name="connsiteY16" fmla="*/ 1703937 h 3406460"/>
              <a:gd name="connsiteX17" fmla="*/ 131391 w 7450687"/>
              <a:gd name="connsiteY17" fmla="*/ 1553835 h 3406460"/>
              <a:gd name="connsiteX18" fmla="*/ 234239 w 7450687"/>
              <a:gd name="connsiteY18" fmla="*/ 1492682 h 3406460"/>
              <a:gd name="connsiteX19" fmla="*/ 1018105 w 7450687"/>
              <a:gd name="connsiteY19" fmla="*/ 1509360 h 3406460"/>
              <a:gd name="connsiteX20" fmla="*/ 1148750 w 7450687"/>
              <a:gd name="connsiteY20" fmla="*/ 1462106 h 3406460"/>
              <a:gd name="connsiteX21" fmla="*/ 1018105 w 7450687"/>
              <a:gd name="connsiteY21" fmla="*/ 1387055 h 3406460"/>
              <a:gd name="connsiteX22" fmla="*/ 509426 w 7450687"/>
              <a:gd name="connsiteY22" fmla="*/ 1331461 h 3406460"/>
              <a:gd name="connsiteX23" fmla="*/ 376002 w 7450687"/>
              <a:gd name="connsiteY23" fmla="*/ 1206376 h 3406460"/>
              <a:gd name="connsiteX24" fmla="*/ 150849 w 7450687"/>
              <a:gd name="connsiteY24" fmla="*/ 1061833 h 3406460"/>
              <a:gd name="connsiteX25" fmla="*/ 306510 w 7450687"/>
              <a:gd name="connsiteY25" fmla="*/ 942308 h 3406460"/>
              <a:gd name="connsiteX26" fmla="*/ 53560 w 7450687"/>
              <a:gd name="connsiteY26" fmla="*/ 764409 h 3406460"/>
              <a:gd name="connsiteX27" fmla="*/ 125832 w 7450687"/>
              <a:gd name="connsiteY27" fmla="*/ 530917 h 3406460"/>
              <a:gd name="connsiteX28" fmla="*/ 551121 w 7450687"/>
              <a:gd name="connsiteY28" fmla="*/ 475324 h 3406460"/>
              <a:gd name="connsiteX29" fmla="*/ 1120952 w 7450687"/>
              <a:gd name="connsiteY29" fmla="*/ 394713 h 3406460"/>
              <a:gd name="connsiteX30" fmla="*/ 1693564 w 7450687"/>
              <a:gd name="connsiteY30" fmla="*/ 325221 h 3406460"/>
              <a:gd name="connsiteX31" fmla="*/ 2266175 w 7450687"/>
              <a:gd name="connsiteY31" fmla="*/ 325221 h 3406460"/>
              <a:gd name="connsiteX32" fmla="*/ 2430177 w 7450687"/>
              <a:gd name="connsiteY32" fmla="*/ 330781 h 3406460"/>
              <a:gd name="connsiteX33" fmla="*/ 2432956 w 7450687"/>
              <a:gd name="connsiteY33" fmla="*/ 330781 h 3406460"/>
              <a:gd name="connsiteX34" fmla="*/ 3144551 w 7450687"/>
              <a:gd name="connsiteY34" fmla="*/ 355798 h 3406460"/>
              <a:gd name="connsiteX35" fmla="*/ 3408619 w 7450687"/>
              <a:gd name="connsiteY35" fmla="*/ 358577 h 3406460"/>
              <a:gd name="connsiteX36" fmla="*/ 3981231 w 7450687"/>
              <a:gd name="connsiteY36" fmla="*/ 361357 h 3406460"/>
              <a:gd name="connsiteX37" fmla="*/ 4551063 w 7450687"/>
              <a:gd name="connsiteY37" fmla="*/ 350238 h 3406460"/>
              <a:gd name="connsiteX38" fmla="*/ 5129233 w 7450687"/>
              <a:gd name="connsiteY38" fmla="*/ 316882 h 3406460"/>
              <a:gd name="connsiteX39" fmla="*/ 5699065 w 7450687"/>
              <a:gd name="connsiteY39" fmla="*/ 272407 h 3406460"/>
              <a:gd name="connsiteX40" fmla="*/ 6063202 w 7450687"/>
              <a:gd name="connsiteY40" fmla="*/ 172339 h 3406460"/>
              <a:gd name="connsiteX41" fmla="*/ 6457914 w 7450687"/>
              <a:gd name="connsiteY41" fmla="*/ 0 h 34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BF78360-511F-4158-94DB-48DA585A9032}"/>
              </a:ext>
            </a:extLst>
          </p:cNvPr>
          <p:cNvSpPr>
            <a:spLocks noGrp="1"/>
          </p:cNvSpPr>
          <p:nvPr>
            <p:ph type="ctrTitle"/>
          </p:nvPr>
        </p:nvSpPr>
        <p:spPr>
          <a:xfrm>
            <a:off x="6438986" y="3547277"/>
            <a:ext cx="4452181" cy="1341624"/>
          </a:xfrm>
        </p:spPr>
        <p:txBody>
          <a:bodyPr anchor="b">
            <a:normAutofit fontScale="90000"/>
          </a:bodyPr>
          <a:lstStyle/>
          <a:p>
            <a:r>
              <a:rPr lang="en-GB" sz="4000" dirty="0"/>
              <a:t>Hope from around the Circuit</a:t>
            </a:r>
          </a:p>
        </p:txBody>
      </p:sp>
      <p:sp>
        <p:nvSpPr>
          <p:cNvPr id="3" name="Subtitle 2">
            <a:extLst>
              <a:ext uri="{FF2B5EF4-FFF2-40B4-BE49-F238E27FC236}">
                <a16:creationId xmlns:a16="http://schemas.microsoft.com/office/drawing/2014/main" id="{F81F9ACD-B118-4326-9034-BD51DE40A2B1}"/>
              </a:ext>
            </a:extLst>
          </p:cNvPr>
          <p:cNvSpPr>
            <a:spLocks noGrp="1"/>
          </p:cNvSpPr>
          <p:nvPr>
            <p:ph type="subTitle" idx="1"/>
          </p:nvPr>
        </p:nvSpPr>
        <p:spPr>
          <a:xfrm>
            <a:off x="6565110" y="4945656"/>
            <a:ext cx="3957144" cy="646785"/>
          </a:xfrm>
        </p:spPr>
        <p:txBody>
          <a:bodyPr>
            <a:normAutofit/>
          </a:bodyPr>
          <a:lstStyle/>
          <a:p>
            <a:endParaRPr lang="en-GB" sz="2000"/>
          </a:p>
        </p:txBody>
      </p:sp>
    </p:spTree>
    <p:extLst>
      <p:ext uri="{BB962C8B-B14F-4D97-AF65-F5344CB8AC3E}">
        <p14:creationId xmlns:p14="http://schemas.microsoft.com/office/powerpoint/2010/main" val="238368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082FD8D3-C74C-4B1D-A596-F090EE1A2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97A9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05485B-E210-42D8-AE9A-BFB7C60F100C}"/>
              </a:ext>
            </a:extLst>
          </p:cNvPr>
          <p:cNvSpPr>
            <a:spLocks noGrp="1"/>
          </p:cNvSpPr>
          <p:nvPr>
            <p:ph type="title"/>
          </p:nvPr>
        </p:nvSpPr>
        <p:spPr>
          <a:xfrm>
            <a:off x="1768928" y="2242457"/>
            <a:ext cx="3731849" cy="2373086"/>
          </a:xfrm>
        </p:spPr>
        <p:txBody>
          <a:bodyPr>
            <a:normAutofit/>
          </a:bodyPr>
          <a:lstStyle/>
          <a:p>
            <a:r>
              <a:rPr lang="en-GB">
                <a:solidFill>
                  <a:srgbClr val="FFFFFF"/>
                </a:solidFill>
              </a:rPr>
              <a:t>ROMANS CH 8 VS 38 &amp; 39</a:t>
            </a:r>
          </a:p>
        </p:txBody>
      </p:sp>
      <p:sp>
        <p:nvSpPr>
          <p:cNvPr id="3" name="Content Placeholder 2">
            <a:extLst>
              <a:ext uri="{FF2B5EF4-FFF2-40B4-BE49-F238E27FC236}">
                <a16:creationId xmlns:a16="http://schemas.microsoft.com/office/drawing/2014/main" id="{49A42850-DE54-4B7A-9443-00BFE0E70E58}"/>
              </a:ext>
            </a:extLst>
          </p:cNvPr>
          <p:cNvSpPr>
            <a:spLocks noGrp="1"/>
          </p:cNvSpPr>
          <p:nvPr>
            <p:ph idx="1"/>
          </p:nvPr>
        </p:nvSpPr>
        <p:spPr>
          <a:xfrm>
            <a:off x="6736419" y="713313"/>
            <a:ext cx="4617381" cy="5431376"/>
          </a:xfrm>
        </p:spPr>
        <p:txBody>
          <a:bodyPr anchor="ctr">
            <a:noAutofit/>
          </a:bodyPr>
          <a:lstStyle/>
          <a:p>
            <a:pPr marL="0" indent="0">
              <a:buNone/>
            </a:pPr>
            <a:r>
              <a:rPr lang="en-GB" sz="3200" b="1" baseline="30000" dirty="0">
                <a:latin typeface="&amp;quot"/>
              </a:rPr>
              <a:t>38 </a:t>
            </a:r>
            <a:r>
              <a:rPr lang="en-GB" sz="3200" dirty="0">
                <a:latin typeface="&amp;quot"/>
              </a:rPr>
              <a:t>For I am convinced that neither death nor life, neither angels nor demons, neither the present nor the future, nor any powers,</a:t>
            </a:r>
            <a:r>
              <a:rPr lang="en-GB" sz="3200" dirty="0">
                <a:latin typeface="Helvetica Neue"/>
              </a:rPr>
              <a:t> </a:t>
            </a:r>
            <a:r>
              <a:rPr lang="en-GB" sz="3200" b="1" baseline="30000" dirty="0">
                <a:latin typeface="&amp;quot"/>
              </a:rPr>
              <a:t>39 </a:t>
            </a:r>
            <a:r>
              <a:rPr lang="en-GB" sz="3200" dirty="0">
                <a:latin typeface="&amp;quot"/>
              </a:rPr>
              <a:t>neither height nor depth, nor anything else in all creation, will be able to separate us from the love of God that is in Christ Jesus our Lord.</a:t>
            </a:r>
            <a:endParaRPr lang="en-GB" sz="3200" dirty="0"/>
          </a:p>
        </p:txBody>
      </p:sp>
    </p:spTree>
    <p:extLst>
      <p:ext uri="{BB962C8B-B14F-4D97-AF65-F5344CB8AC3E}">
        <p14:creationId xmlns:p14="http://schemas.microsoft.com/office/powerpoint/2010/main" val="13278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2">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97A942">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A7AD656-0F15-4C3D-B3FB-0DD49B8C1512}"/>
              </a:ext>
            </a:extLst>
          </p:cNvPr>
          <p:cNvSpPr>
            <a:spLocks noGrp="1"/>
          </p:cNvSpPr>
          <p:nvPr>
            <p:ph type="title"/>
          </p:nvPr>
        </p:nvSpPr>
        <p:spPr>
          <a:xfrm>
            <a:off x="5526156" y="365125"/>
            <a:ext cx="5827643" cy="1433433"/>
          </a:xfrm>
        </p:spPr>
        <p:txBody>
          <a:bodyPr anchor="b">
            <a:normAutofit/>
          </a:bodyPr>
          <a:lstStyle/>
          <a:p>
            <a:r>
              <a:rPr lang="en-GB" dirty="0"/>
              <a:t>Prayer</a:t>
            </a:r>
          </a:p>
        </p:txBody>
      </p:sp>
      <p:pic>
        <p:nvPicPr>
          <p:cNvPr id="7" name="Graphic 6" descr="Love Letter">
            <a:extLst>
              <a:ext uri="{FF2B5EF4-FFF2-40B4-BE49-F238E27FC236}">
                <a16:creationId xmlns:a16="http://schemas.microsoft.com/office/drawing/2014/main" id="{407C70C3-7F72-4E6F-9CF8-162C1045DD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3717" y="2782956"/>
            <a:ext cx="3449030" cy="3449030"/>
          </a:xfrm>
          <a:prstGeom prst="rect">
            <a:avLst/>
          </a:prstGeom>
        </p:spPr>
      </p:pic>
      <p:sp>
        <p:nvSpPr>
          <p:cNvPr id="3" name="Content Placeholder 2">
            <a:extLst>
              <a:ext uri="{FF2B5EF4-FFF2-40B4-BE49-F238E27FC236}">
                <a16:creationId xmlns:a16="http://schemas.microsoft.com/office/drawing/2014/main" id="{D44D5261-E70C-4FE2-AD15-9C8F63D83F86}"/>
              </a:ext>
            </a:extLst>
          </p:cNvPr>
          <p:cNvSpPr>
            <a:spLocks noGrp="1"/>
          </p:cNvSpPr>
          <p:nvPr>
            <p:ph idx="1"/>
          </p:nvPr>
        </p:nvSpPr>
        <p:spPr>
          <a:xfrm>
            <a:off x="5526156" y="2055813"/>
            <a:ext cx="5827644" cy="4121149"/>
          </a:xfrm>
        </p:spPr>
        <p:txBody>
          <a:bodyPr anchor="t">
            <a:normAutofit/>
          </a:bodyPr>
          <a:lstStyle/>
          <a:p>
            <a:pPr marL="0" indent="0">
              <a:lnSpc>
                <a:spcPct val="90000"/>
              </a:lnSpc>
              <a:buNone/>
            </a:pPr>
            <a:r>
              <a:rPr lang="en-GB" sz="1700" dirty="0">
                <a:latin typeface="Arial" panose="020B0604020202020204" pitchFamily="34" charset="0"/>
              </a:rPr>
              <a:t>Lord, you know the way ahead for us.</a:t>
            </a:r>
          </a:p>
          <a:p>
            <a:pPr marL="0" indent="0">
              <a:lnSpc>
                <a:spcPct val="90000"/>
              </a:lnSpc>
              <a:buNone/>
            </a:pPr>
            <a:r>
              <a:rPr lang="en-GB" sz="1700" dirty="0">
                <a:latin typeface="Arial" panose="020B0604020202020204" pitchFamily="34" charset="0"/>
              </a:rPr>
              <a:t>If there are challenges to face,</a:t>
            </a:r>
          </a:p>
          <a:p>
            <a:pPr marL="0" indent="0">
              <a:lnSpc>
                <a:spcPct val="90000"/>
              </a:lnSpc>
              <a:buNone/>
            </a:pPr>
            <a:r>
              <a:rPr lang="en-GB" sz="1700" dirty="0">
                <a:latin typeface="Arial" panose="020B0604020202020204" pitchFamily="34" charset="0"/>
              </a:rPr>
              <a:t>May we trust in your Word and your steadfast love.</a:t>
            </a:r>
          </a:p>
          <a:p>
            <a:pPr marL="0" indent="0">
              <a:lnSpc>
                <a:spcPct val="90000"/>
              </a:lnSpc>
              <a:buNone/>
            </a:pPr>
            <a:endParaRPr lang="en-GB" sz="1700" dirty="0">
              <a:latin typeface="Arial" panose="020B0604020202020204" pitchFamily="34" charset="0"/>
            </a:endParaRPr>
          </a:p>
          <a:p>
            <a:pPr marL="0" indent="0">
              <a:lnSpc>
                <a:spcPct val="90000"/>
              </a:lnSpc>
              <a:buNone/>
            </a:pPr>
            <a:r>
              <a:rPr lang="en-GB" sz="1700" dirty="0">
                <a:latin typeface="Arial" panose="020B0604020202020204" pitchFamily="34" charset="0"/>
              </a:rPr>
              <a:t>If we grow weary and begin to lose our hope,</a:t>
            </a:r>
          </a:p>
          <a:p>
            <a:pPr marL="0" indent="0">
              <a:lnSpc>
                <a:spcPct val="90000"/>
              </a:lnSpc>
              <a:buNone/>
            </a:pPr>
            <a:endParaRPr lang="en-GB" sz="1700" dirty="0">
              <a:latin typeface="Arial" panose="020B0604020202020204" pitchFamily="34" charset="0"/>
            </a:endParaRPr>
          </a:p>
          <a:p>
            <a:pPr marL="0" indent="0">
              <a:lnSpc>
                <a:spcPct val="90000"/>
              </a:lnSpc>
              <a:buNone/>
            </a:pPr>
            <a:r>
              <a:rPr lang="en-GB" sz="1700" dirty="0">
                <a:latin typeface="Arial" panose="020B0604020202020204" pitchFamily="34" charset="0"/>
              </a:rPr>
              <a:t>If doubt creeps in, May we remember your promise to be with us always.</a:t>
            </a:r>
            <a:br>
              <a:rPr lang="en-GB" sz="1700" dirty="0">
                <a:latin typeface="Arial" panose="020B0604020202020204" pitchFamily="34" charset="0"/>
              </a:rPr>
            </a:br>
            <a:endParaRPr lang="en-GB" sz="1700" dirty="0">
              <a:latin typeface="Arial" panose="020B0604020202020204" pitchFamily="34" charset="0"/>
            </a:endParaRPr>
          </a:p>
          <a:p>
            <a:pPr marL="0" indent="0">
              <a:lnSpc>
                <a:spcPct val="90000"/>
              </a:lnSpc>
              <a:buNone/>
            </a:pPr>
            <a:r>
              <a:rPr lang="en-GB" sz="1700" dirty="0">
                <a:latin typeface="Arial" panose="020B0604020202020204" pitchFamily="34" charset="0"/>
              </a:rPr>
              <a:t>If our minds become overloaded with anxious thoughts,</a:t>
            </a:r>
          </a:p>
          <a:p>
            <a:pPr marL="0" indent="0">
              <a:lnSpc>
                <a:spcPct val="90000"/>
              </a:lnSpc>
              <a:buNone/>
            </a:pPr>
            <a:r>
              <a:rPr lang="en-GB" sz="1700" dirty="0">
                <a:latin typeface="Arial" panose="020B0604020202020204" pitchFamily="34" charset="0"/>
              </a:rPr>
              <a:t>May we know the mind of Christ which you offer to us.</a:t>
            </a:r>
          </a:p>
          <a:p>
            <a:pPr marL="0" indent="0">
              <a:lnSpc>
                <a:spcPct val="90000"/>
              </a:lnSpc>
              <a:buNone/>
            </a:pPr>
            <a:endParaRPr lang="en-GB" sz="1700" dirty="0">
              <a:latin typeface="Arial" panose="020B0604020202020204" pitchFamily="34" charset="0"/>
            </a:endParaRPr>
          </a:p>
          <a:p>
            <a:pPr marL="0" indent="0">
              <a:lnSpc>
                <a:spcPct val="90000"/>
              </a:lnSpc>
              <a:buNone/>
            </a:pPr>
            <a:endParaRPr lang="en-GB" sz="1700" dirty="0">
              <a:latin typeface="Arial" panose="020B0604020202020204" pitchFamily="34" charset="0"/>
            </a:endParaRPr>
          </a:p>
          <a:p>
            <a:pPr marL="0" indent="0">
              <a:lnSpc>
                <a:spcPct val="90000"/>
              </a:lnSpc>
              <a:buNone/>
            </a:pPr>
            <a:endParaRPr lang="en-GB" sz="1700" dirty="0">
              <a:latin typeface="Arial" panose="020B0604020202020204" pitchFamily="34" charset="0"/>
            </a:endParaRPr>
          </a:p>
          <a:p>
            <a:pPr marL="0" indent="0">
              <a:lnSpc>
                <a:spcPct val="90000"/>
              </a:lnSpc>
              <a:buNone/>
            </a:pPr>
            <a:endParaRPr lang="en-GB" sz="1700" dirty="0"/>
          </a:p>
        </p:txBody>
      </p:sp>
    </p:spTree>
    <p:extLst>
      <p:ext uri="{BB962C8B-B14F-4D97-AF65-F5344CB8AC3E}">
        <p14:creationId xmlns:p14="http://schemas.microsoft.com/office/powerpoint/2010/main" val="130405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3" name="Rectangle 22">
            <a:extLst>
              <a:ext uri="{FF2B5EF4-FFF2-40B4-BE49-F238E27FC236}">
                <a16:creationId xmlns:a16="http://schemas.microsoft.com/office/drawing/2014/main" id="{BB3F6F06-A72D-4442-A031-E1D2004CB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97A942">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CCC2618-0717-49BE-A108-4038C38CE9AA}"/>
              </a:ext>
            </a:extLst>
          </p:cNvPr>
          <p:cNvSpPr>
            <a:spLocks noGrp="1"/>
          </p:cNvSpPr>
          <p:nvPr>
            <p:ph type="title"/>
          </p:nvPr>
        </p:nvSpPr>
        <p:spPr>
          <a:xfrm>
            <a:off x="5757541" y="-597552"/>
            <a:ext cx="5602705" cy="7115256"/>
          </a:xfrm>
        </p:spPr>
        <p:txBody>
          <a:bodyPr vert="horz" lIns="91440" tIns="45720" rIns="91440" bIns="45720" rtlCol="0" anchor="b">
            <a:normAutofit/>
          </a:bodyPr>
          <a:lstStyle/>
          <a:p>
            <a:br>
              <a:rPr lang="en-US" sz="1500" dirty="0"/>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May we discover that it is in our weakness that we find your strength.</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If it seems that life is uphill all the way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all we can see are obstacles,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May we find rest in the knowledge that you hold us in your hands.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Lord, as the days and weeks unfold,</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May we </a:t>
            </a:r>
            <a:r>
              <a:rPr lang="en-US" sz="2000" dirty="0" err="1">
                <a:latin typeface="Arial" panose="020B0604020202020204" pitchFamily="34" charset="0"/>
                <a:cs typeface="Arial" panose="020B0604020202020204" pitchFamily="34" charset="0"/>
              </a:rPr>
              <a:t>recognise</a:t>
            </a:r>
            <a:r>
              <a:rPr lang="en-US" sz="2000" dirty="0">
                <a:latin typeface="Arial" panose="020B0604020202020204" pitchFamily="34" charset="0"/>
                <a:cs typeface="Arial" panose="020B0604020202020204" pitchFamily="34" charset="0"/>
              </a:rPr>
              <a:t> your hand in our life and your provision for us.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Thank you Lord.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Amen.</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pic>
        <p:nvPicPr>
          <p:cNvPr id="18" name="Graphic 17" descr="Lighthouse scene">
            <a:extLst>
              <a:ext uri="{FF2B5EF4-FFF2-40B4-BE49-F238E27FC236}">
                <a16:creationId xmlns:a16="http://schemas.microsoft.com/office/drawing/2014/main" id="{E962BA42-B4F7-4369-AF2A-954AE69AA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965" y="2960076"/>
            <a:ext cx="3217333" cy="3217333"/>
          </a:xfrm>
          <a:prstGeom prst="rect">
            <a:avLst/>
          </a:prstGeom>
        </p:spPr>
      </p:pic>
    </p:spTree>
    <p:extLst>
      <p:ext uri="{BB962C8B-B14F-4D97-AF65-F5344CB8AC3E}">
        <p14:creationId xmlns:p14="http://schemas.microsoft.com/office/powerpoint/2010/main" val="2861206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3" name="Rectangle 12">
            <a:extLst>
              <a:ext uri="{FF2B5EF4-FFF2-40B4-BE49-F238E27FC236}">
                <a16:creationId xmlns:a16="http://schemas.microsoft.com/office/drawing/2014/main" id="{BB3F6F06-A72D-4442-A031-E1D2004CB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97A942">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257189D-9DF4-4CAC-B4D7-EAA69F8FD8B9}"/>
              </a:ext>
            </a:extLst>
          </p:cNvPr>
          <p:cNvSpPr>
            <a:spLocks noGrp="1"/>
          </p:cNvSpPr>
          <p:nvPr>
            <p:ph type="title"/>
          </p:nvPr>
        </p:nvSpPr>
        <p:spPr>
          <a:xfrm>
            <a:off x="5751094" y="750667"/>
            <a:ext cx="5602705" cy="2678333"/>
          </a:xfrm>
        </p:spPr>
        <p:txBody>
          <a:bodyPr vert="horz" lIns="91440" tIns="45720" rIns="91440" bIns="45720" rtlCol="0" anchor="b">
            <a:normAutofit fontScale="90000"/>
          </a:bodyPr>
          <a:lstStyle/>
          <a:p>
            <a:br>
              <a:rPr lang="en-US" sz="2000" dirty="0"/>
            </a:br>
            <a:br>
              <a:rPr lang="en-US" sz="2000" dirty="0"/>
            </a:br>
            <a:br>
              <a:rPr lang="en-US" sz="2000" dirty="0"/>
            </a:br>
            <a:r>
              <a:rPr lang="en-US" sz="2000" dirty="0"/>
              <a:t> </a:t>
            </a:r>
            <a:r>
              <a:rPr lang="en-US" sz="3200" dirty="0">
                <a:latin typeface="Arial" panose="020B0604020202020204" pitchFamily="34" charset="0"/>
                <a:cs typeface="Arial" panose="020B0604020202020204" pitchFamily="34" charset="0"/>
              </a:rPr>
              <a:t>Joshua 1: 9 'Remember that I commanded you to be strong and brave.  Don't be afraid, because the Lord your God will be with you everywhere you go.'</a:t>
            </a:r>
            <a:br>
              <a:rPr lang="en-US" sz="2000" dirty="0"/>
            </a:br>
            <a:endParaRPr lang="en-US" sz="2000" dirty="0"/>
          </a:p>
        </p:txBody>
      </p:sp>
      <p:pic>
        <p:nvPicPr>
          <p:cNvPr id="6" name="Content Placeholder 5">
            <a:extLst>
              <a:ext uri="{FF2B5EF4-FFF2-40B4-BE49-F238E27FC236}">
                <a16:creationId xmlns:a16="http://schemas.microsoft.com/office/drawing/2014/main" id="{DC0F0696-31A2-4629-9279-DE7DC54BE3B5}"/>
              </a:ext>
            </a:extLst>
          </p:cNvPr>
          <p:cNvPicPr>
            <a:picLocks noGrp="1" noChangeAspect="1"/>
          </p:cNvPicPr>
          <p:nvPr>
            <p:ph idx="1"/>
          </p:nvPr>
        </p:nvPicPr>
        <p:blipFill>
          <a:blip r:embed="rId2"/>
          <a:stretch>
            <a:fillRect/>
          </a:stretch>
        </p:blipFill>
        <p:spPr>
          <a:xfrm>
            <a:off x="542264" y="3245522"/>
            <a:ext cx="4410736" cy="2646441"/>
          </a:xfrm>
          <a:prstGeom prst="rect">
            <a:avLst/>
          </a:prstGeom>
        </p:spPr>
      </p:pic>
    </p:spTree>
    <p:extLst>
      <p:ext uri="{BB962C8B-B14F-4D97-AF65-F5344CB8AC3E}">
        <p14:creationId xmlns:p14="http://schemas.microsoft.com/office/powerpoint/2010/main" val="30104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F01B3-6AC0-4927-98AD-8E69B42AEA20}"/>
              </a:ext>
            </a:extLst>
          </p:cNvPr>
          <p:cNvPicPr>
            <a:picLocks noChangeAspect="1"/>
          </p:cNvPicPr>
          <p:nvPr/>
        </p:nvPicPr>
        <p:blipFill>
          <a:blip r:embed="rId2"/>
          <a:stretch>
            <a:fillRect/>
          </a:stretch>
        </p:blipFill>
        <p:spPr>
          <a:xfrm>
            <a:off x="552450" y="752475"/>
            <a:ext cx="4419600" cy="5695950"/>
          </a:xfrm>
          <a:prstGeom prst="rect">
            <a:avLst/>
          </a:prstGeom>
        </p:spPr>
      </p:pic>
      <p:sp>
        <p:nvSpPr>
          <p:cNvPr id="3" name="TextBox 2">
            <a:extLst>
              <a:ext uri="{FF2B5EF4-FFF2-40B4-BE49-F238E27FC236}">
                <a16:creationId xmlns:a16="http://schemas.microsoft.com/office/drawing/2014/main" id="{93146905-CE80-43EC-BDDA-B852344FFE44}"/>
              </a:ext>
            </a:extLst>
          </p:cNvPr>
          <p:cNvSpPr txBox="1"/>
          <p:nvPr/>
        </p:nvSpPr>
        <p:spPr>
          <a:xfrm>
            <a:off x="5654613" y="752475"/>
            <a:ext cx="5705475" cy="5786199"/>
          </a:xfrm>
          <a:prstGeom prst="rect">
            <a:avLst/>
          </a:prstGeom>
          <a:noFill/>
          <a:ln>
            <a:solidFill>
              <a:schemeClr val="bg1"/>
            </a:solidFill>
          </a:ln>
        </p:spPr>
        <p:txBody>
          <a:bodyPr wrap="square" rtlCol="0">
            <a:spAutoFit/>
          </a:bodyPr>
          <a:lstStyle/>
          <a:p>
            <a:endParaRPr lang="en-GB" dirty="0"/>
          </a:p>
          <a:p>
            <a:r>
              <a:rPr lang="en-GB" sz="3200" dirty="0">
                <a:latin typeface="Arial" panose="020B0604020202020204" pitchFamily="34" charset="0"/>
                <a:cs typeface="Arial" panose="020B0604020202020204" pitchFamily="34" charset="0"/>
              </a:rPr>
              <a:t>Keep us, good Lord under the shadow of your mercy in this time of uncertainty and distress.</a:t>
            </a:r>
          </a:p>
          <a:p>
            <a:r>
              <a:rPr lang="en-GB" sz="3200" dirty="0">
                <a:latin typeface="Arial" panose="020B0604020202020204" pitchFamily="34" charset="0"/>
                <a:cs typeface="Arial" panose="020B0604020202020204" pitchFamily="34" charset="0"/>
              </a:rPr>
              <a:t>Sustain and support the anxious and fearful, and lift up all who are brought low; that we may rejoice in your comfort knowing that nothing can separate us from your love in Christ Jesus our Lord.</a:t>
            </a:r>
          </a:p>
        </p:txBody>
      </p:sp>
    </p:spTree>
    <p:extLst>
      <p:ext uri="{BB962C8B-B14F-4D97-AF65-F5344CB8AC3E}">
        <p14:creationId xmlns:p14="http://schemas.microsoft.com/office/powerpoint/2010/main" val="208348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83F0-DBAC-46FA-8793-1CF2F9ABC02E}"/>
              </a:ext>
            </a:extLst>
          </p:cNvPr>
          <p:cNvPicPr>
            <a:picLocks noChangeAspect="1"/>
          </p:cNvPicPr>
          <p:nvPr/>
        </p:nvPicPr>
        <p:blipFill>
          <a:blip r:embed="rId3"/>
          <a:stretch>
            <a:fill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173C1D41-F23C-42F5-9E3A-2E4F9D6434B4}"/>
              </a:ext>
            </a:extLst>
          </p:cNvPr>
          <p:cNvSpPr/>
          <p:nvPr/>
        </p:nvSpPr>
        <p:spPr>
          <a:xfrm>
            <a:off x="3047999" y="285750"/>
            <a:ext cx="6753225" cy="3817840"/>
          </a:xfrm>
          <a:prstGeom prst="rect">
            <a:avLst/>
          </a:prstGeom>
        </p:spPr>
        <p:txBody>
          <a:bodyPr wrap="square">
            <a:spAutoFit/>
          </a:bodyPr>
          <a:lstStyle/>
          <a:p>
            <a:pPr>
              <a:lnSpc>
                <a:spcPct val="107000"/>
              </a:lnSpc>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200" b="1" dirty="0">
                <a:latin typeface="Arial" panose="020B0604020202020204" pitchFamily="34" charset="0"/>
                <a:ea typeface="Calibri" panose="020F0502020204030204" pitchFamily="34" charset="0"/>
                <a:cs typeface="Times New Roman" panose="02020603050405020304" pitchFamily="18" charset="0"/>
              </a:rPr>
              <a:t>From a book of Private prayer</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200" b="1" dirty="0">
                <a:latin typeface="Arial" panose="020B0604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Show me, loving God,</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how to approach my sense of being alone</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and cut off, </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so that it may not be a condition to be dreaded,</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but rather seen as a means </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to closer dependence on you. </a:t>
            </a:r>
          </a:p>
          <a:p>
            <a:pPr>
              <a:lnSpc>
                <a:spcPct val="107000"/>
              </a:lnSpc>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Let my soul learn in solitude the lesson of your presence</a:t>
            </a:r>
            <a:r>
              <a:rPr lang="en-GB" sz="1200" dirty="0">
                <a:latin typeface="Arial" panose="020B060402020202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9975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F8806-048F-467D-8A87-999BBC2B47F2}"/>
              </a:ext>
            </a:extLst>
          </p:cNvPr>
          <p:cNvSpPr/>
          <p:nvPr/>
        </p:nvSpPr>
        <p:spPr>
          <a:xfrm>
            <a:off x="408373" y="497151"/>
            <a:ext cx="8087557" cy="4703082"/>
          </a:xfrm>
          <a:prstGeom prst="rect">
            <a:avLst/>
          </a:prstGeom>
        </p:spPr>
        <p:txBody>
          <a:bodyPr wrap="square">
            <a:spAutoFit/>
          </a:bodyPr>
          <a:lstStyle/>
          <a:p>
            <a:pPr>
              <a:lnSpc>
                <a:spcPct val="115000"/>
              </a:lnSpc>
              <a:spcAft>
                <a:spcPts val="1000"/>
              </a:spcAft>
            </a:pPr>
            <a:r>
              <a:rPr lang="en-GB" sz="1400" b="1" dirty="0">
                <a:latin typeface="Verdana" panose="020B0604030504040204" pitchFamily="34" charset="0"/>
                <a:ea typeface="Calibri" panose="020F0502020204030204" pitchFamily="34" charset="0"/>
                <a:cs typeface="Times New Roman" panose="02020603050405020304" pitchFamily="18" charset="0"/>
              </a:rPr>
              <a:t>This is a very simple way to pray</a:t>
            </a:r>
            <a:r>
              <a:rPr lang="en-GB" sz="1200" dirty="0">
                <a:latin typeface="Verdana" panose="020B0604030504040204" pitchFamily="34" charset="0"/>
                <a:ea typeface="Calibri" panose="020F0502020204030204" pitchFamily="34" charset="0"/>
                <a:cs typeface="Times New Roman" panose="02020603050405020304" pitchFamily="18" charset="0"/>
              </a:rPr>
              <a:t> to cover most things based on your hand as a guide.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Calibri" panose="020F0502020204030204" pitchFamily="34" charset="0"/>
                <a:cs typeface="Times New Roman" panose="02020603050405020304" pitchFamily="18" charset="0"/>
              </a:rPr>
              <a:t>Firstly hold up your thumb.</a:t>
            </a:r>
            <a:r>
              <a:rPr lang="en-GB" sz="1200" dirty="0">
                <a:latin typeface="Verdana" panose="020B0604030504040204" pitchFamily="34" charset="0"/>
                <a:ea typeface="Calibri" panose="020F0502020204030204" pitchFamily="34" charset="0"/>
                <a:cs typeface="Times New Roman" panose="02020603050405020304" pitchFamily="18" charset="0"/>
              </a:rPr>
              <a:t> This represents friends and family (people who are close to you). </a:t>
            </a:r>
            <a:r>
              <a:rPr lang="en-GB" sz="1200" dirty="0">
                <a:latin typeface="Verdana" panose="020B0604030504040204" pitchFamily="34" charset="0"/>
                <a:ea typeface="Times New Roman" panose="02020603050405020304" pitchFamily="18" charset="0"/>
                <a:cs typeface="Times New Roman" panose="02020603050405020304" pitchFamily="18" charset="0"/>
              </a:rPr>
              <a:t>These are often the first people you think about when you pray. Give thanks to God and ask his protection on your parents or guardians, grandparents, brothers and sisters, friends and classmates.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Next, hold up your pointing finger.</a:t>
            </a:r>
            <a:r>
              <a:rPr lang="en-GB" sz="1400" dirty="0">
                <a:latin typeface="Verdana" panose="020B0604030504040204" pitchFamily="34" charset="0"/>
                <a:ea typeface="Times New Roman" panose="02020603050405020304" pitchFamily="18" charset="0"/>
                <a:cs typeface="Times New Roman" panose="02020603050405020304" pitchFamily="18" charset="0"/>
              </a:rPr>
              <a:t> </a:t>
            </a:r>
            <a:r>
              <a:rPr lang="en-GB" sz="1200" dirty="0">
                <a:latin typeface="Verdana" panose="020B0604030504040204" pitchFamily="34" charset="0"/>
                <a:ea typeface="Times New Roman" panose="02020603050405020304" pitchFamily="18" charset="0"/>
                <a:cs typeface="Times New Roman" panose="02020603050405020304" pitchFamily="18" charset="0"/>
              </a:rPr>
              <a:t>These are people who point the way in our lives. Teachers, ministers, BB leaders. We offer God thanks for them and ask him to help them in their leadership work.</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Next your tall finger</a:t>
            </a:r>
            <a:r>
              <a:rPr lang="en-GB" sz="1200" dirty="0">
                <a:latin typeface="Verdana" panose="020B0604030504040204" pitchFamily="34" charset="0"/>
                <a:ea typeface="Times New Roman" panose="02020603050405020304" pitchFamily="18" charset="0"/>
                <a:cs typeface="Times New Roman" panose="02020603050405020304" pitchFamily="18" charset="0"/>
              </a:rPr>
              <a:t> (or at least it is for most people), hold it up in a nice way. These are people in authority. Leaders, our prime minister and government, police and services, especially at this time those concerned with hospitals etc.</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Hold up the next finger.</a:t>
            </a:r>
            <a:r>
              <a:rPr lang="en-GB" sz="1200" dirty="0">
                <a:latin typeface="Verdana" panose="020B0604030504040204" pitchFamily="34" charset="0"/>
                <a:ea typeface="Times New Roman" panose="02020603050405020304" pitchFamily="18" charset="0"/>
                <a:cs typeface="Times New Roman" panose="02020603050405020304" pitchFamily="18" charset="0"/>
              </a:rPr>
              <a:t> It is sometimes called our ring finger. This is people who at this time are weak or ill or living in poverty sleeping rough etc. refugee’s, people either in this country or abroad. We pray Jesus will give them healing and new strength.</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Right last of all, hold up your little finger.</a:t>
            </a:r>
            <a:r>
              <a:rPr lang="en-GB" sz="1200" dirty="0">
                <a:latin typeface="Verdana" panose="020B0604030504040204" pitchFamily="34" charset="0"/>
                <a:ea typeface="Times New Roman" panose="02020603050405020304" pitchFamily="18" charset="0"/>
                <a:cs typeface="Times New Roman" panose="02020603050405020304" pitchFamily="18" charset="0"/>
              </a:rPr>
              <a:t> This represents you your own needs. You are important to God too, he wants to know your own needs, especially as we have in this prayer put others needs first before your own. Pray for growth in body mind and spirit.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400" b="1" dirty="0">
                <a:latin typeface="Verdana" panose="020B0604030504040204" pitchFamily="34" charset="0"/>
                <a:ea typeface="Times New Roman" panose="02020603050405020304" pitchFamily="18" charset="0"/>
                <a:cs typeface="Times New Roman" panose="02020603050405020304" pitchFamily="18" charset="0"/>
              </a:rPr>
              <a:t>Amen.</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D0021B2-2688-4D97-854E-6EA8D4ADD3CC}"/>
              </a:ext>
            </a:extLst>
          </p:cNvPr>
          <p:cNvPicPr>
            <a:picLocks noChangeAspect="1"/>
          </p:cNvPicPr>
          <p:nvPr/>
        </p:nvPicPr>
        <p:blipFill>
          <a:blip r:embed="rId2"/>
          <a:stretch>
            <a:fillRect/>
          </a:stretch>
        </p:blipFill>
        <p:spPr>
          <a:xfrm>
            <a:off x="8389398" y="3178206"/>
            <a:ext cx="3394228" cy="3489294"/>
          </a:xfrm>
          <a:prstGeom prst="rect">
            <a:avLst/>
          </a:prstGeom>
        </p:spPr>
      </p:pic>
    </p:spTree>
    <p:extLst>
      <p:ext uri="{BB962C8B-B14F-4D97-AF65-F5344CB8AC3E}">
        <p14:creationId xmlns:p14="http://schemas.microsoft.com/office/powerpoint/2010/main" val="398115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408913-B323-422F-B521-2957A5B7F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92" y="0"/>
            <a:ext cx="7299977"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rgbClr val="97A9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9D5A29-8FD5-41D2-A067-A454548116FE}"/>
              </a:ext>
            </a:extLst>
          </p:cNvPr>
          <p:cNvSpPr>
            <a:spLocks noGrp="1"/>
          </p:cNvSpPr>
          <p:nvPr>
            <p:ph type="title"/>
          </p:nvPr>
        </p:nvSpPr>
        <p:spPr>
          <a:xfrm>
            <a:off x="838199" y="1065749"/>
            <a:ext cx="4702629" cy="4726502"/>
          </a:xfrm>
        </p:spPr>
        <p:txBody>
          <a:bodyPr>
            <a:normAutofit/>
          </a:bodyPr>
          <a:lstStyle/>
          <a:p>
            <a:endParaRPr lang="en-GB" sz="4400">
              <a:solidFill>
                <a:srgbClr val="FFFFFF"/>
              </a:solidFill>
            </a:endParaRPr>
          </a:p>
        </p:txBody>
      </p:sp>
      <p:sp>
        <p:nvSpPr>
          <p:cNvPr id="3" name="Content Placeholder 2">
            <a:extLst>
              <a:ext uri="{FF2B5EF4-FFF2-40B4-BE49-F238E27FC236}">
                <a16:creationId xmlns:a16="http://schemas.microsoft.com/office/drawing/2014/main" id="{62D87F4E-8F0A-4D8A-A73B-26458A9C0FAB}"/>
              </a:ext>
            </a:extLst>
          </p:cNvPr>
          <p:cNvSpPr>
            <a:spLocks noGrp="1"/>
          </p:cNvSpPr>
          <p:nvPr>
            <p:ph idx="1"/>
          </p:nvPr>
        </p:nvSpPr>
        <p:spPr>
          <a:xfrm>
            <a:off x="7538022" y="713313"/>
            <a:ext cx="3815778" cy="5431376"/>
          </a:xfrm>
        </p:spPr>
        <p:txBody>
          <a:bodyPr anchor="ctr">
            <a:normAutofit/>
          </a:bodyPr>
          <a:lstStyle/>
          <a:p>
            <a:r>
              <a:rPr lang="en-GB" sz="3200" dirty="0">
                <a:latin typeface="Arial" panose="020B0604020202020204" pitchFamily="34" charset="0"/>
                <a:cs typeface="Arial" panose="020B0604020202020204" pitchFamily="34" charset="0"/>
              </a:rPr>
              <a:t>Material provided by Maureen </a:t>
            </a:r>
            <a:r>
              <a:rPr lang="en-GB" sz="3200" dirty="0" err="1">
                <a:latin typeface="Arial" panose="020B0604020202020204" pitchFamily="34" charset="0"/>
                <a:cs typeface="Arial" panose="020B0604020202020204" pitchFamily="34" charset="0"/>
              </a:rPr>
              <a:t>Ownsworth</a:t>
            </a:r>
            <a:r>
              <a:rPr lang="en-GB" sz="3200" dirty="0">
                <a:latin typeface="Arial" panose="020B0604020202020204" pitchFamily="34" charset="0"/>
                <a:cs typeface="Arial" panose="020B0604020202020204" pitchFamily="34" charset="0"/>
              </a:rPr>
              <a:t>, Ruth Fitch, Kate </a:t>
            </a:r>
            <a:r>
              <a:rPr lang="en-GB" sz="3200" dirty="0" err="1">
                <a:latin typeface="Arial" panose="020B0604020202020204" pitchFamily="34" charset="0"/>
                <a:cs typeface="Arial" panose="020B0604020202020204" pitchFamily="34" charset="0"/>
              </a:rPr>
              <a:t>Horrix</a:t>
            </a:r>
            <a:r>
              <a:rPr lang="en-GB" sz="3200" dirty="0">
                <a:latin typeface="Arial" panose="020B0604020202020204" pitchFamily="34" charset="0"/>
                <a:cs typeface="Arial" panose="020B0604020202020204" pitchFamily="34" charset="0"/>
              </a:rPr>
              <a:t>, Clare Pickering, Don Spooner  Caroline Barratt, Barbara Glasson</a:t>
            </a:r>
            <a:r>
              <a:rPr lang="en-GB" sz="2000" dirty="0"/>
              <a:t>.</a:t>
            </a:r>
          </a:p>
        </p:txBody>
      </p:sp>
    </p:spTree>
    <p:extLst>
      <p:ext uri="{BB962C8B-B14F-4D97-AF65-F5344CB8AC3E}">
        <p14:creationId xmlns:p14="http://schemas.microsoft.com/office/powerpoint/2010/main" val="2694233686"/>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A301B"/>
      </a:dk2>
      <a:lt2>
        <a:srgbClr val="EFEFF2"/>
      </a:lt2>
      <a:accent1>
        <a:srgbClr val="97A942"/>
      </a:accent1>
      <a:accent2>
        <a:srgbClr val="6BB13B"/>
      </a:accent2>
      <a:accent3>
        <a:srgbClr val="47B548"/>
      </a:accent3>
      <a:accent4>
        <a:srgbClr val="3BB16D"/>
      </a:accent4>
      <a:accent5>
        <a:srgbClr val="45B19F"/>
      </a:accent5>
      <a:accent6>
        <a:srgbClr val="3B93B1"/>
      </a:accent6>
      <a:hlink>
        <a:srgbClr val="8A7AD2"/>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48</TotalTime>
  <Words>709</Words>
  <Application>Microsoft Office PowerPoint</Application>
  <PresentationFormat>Widescreen</PresentationFormat>
  <Paragraphs>38</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&amp;quot</vt:lpstr>
      <vt:lpstr>Arial</vt:lpstr>
      <vt:lpstr>Calibri</vt:lpstr>
      <vt:lpstr>Century Gothic</vt:lpstr>
      <vt:lpstr>Elephant</vt:lpstr>
      <vt:lpstr>Helvetica Neue</vt:lpstr>
      <vt:lpstr>Verdana</vt:lpstr>
      <vt:lpstr>BrushVTI</vt:lpstr>
      <vt:lpstr>Hope from around the Circuit</vt:lpstr>
      <vt:lpstr>ROMANS CH 8 VS 38 &amp; 39</vt:lpstr>
      <vt:lpstr>Prayer</vt:lpstr>
      <vt:lpstr>  May we discover that it is in our weakness that we find your strength.   If it seems that life is uphill all the way And all we can see are obstacles,   May we find rest in the knowledge that you hold us in your hands.   Lord, as the days and weeks unfold,   May we recognise your hand in our life and your provision for us.   Thank you Lord. Amen. </vt:lpstr>
      <vt:lpstr>    Joshua 1: 9 'Remember that I commanded you to be strong and brave.  Don't be afraid, because the Lord your God will be with you everywhere you go.'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from around the Circuit</dc:title>
  <dc:creator>caroline barratt</dc:creator>
  <cp:lastModifiedBy>Andrew Farrington</cp:lastModifiedBy>
  <cp:revision>6</cp:revision>
  <dcterms:created xsi:type="dcterms:W3CDTF">2020-03-27T17:25:38Z</dcterms:created>
  <dcterms:modified xsi:type="dcterms:W3CDTF">2020-04-02T14:32:03Z</dcterms:modified>
</cp:coreProperties>
</file>